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5" r:id="rId1"/>
    <p:sldMasterId id="2147483697" r:id="rId2"/>
    <p:sldMasterId id="2147483683" r:id="rId3"/>
  </p:sldMasterIdLst>
  <p:notesMasterIdLst>
    <p:notesMasterId r:id="rId6"/>
  </p:notesMasterIdLst>
  <p:handoutMasterIdLst>
    <p:handoutMasterId r:id="rId7"/>
  </p:handoutMasterIdLst>
  <p:sldIdLst>
    <p:sldId id="307" r:id="rId4"/>
    <p:sldId id="280" r:id="rId5"/>
  </p:sldIdLst>
  <p:sldSz cx="12192000" cy="6858000"/>
  <p:notesSz cx="6858000" cy="9144000"/>
  <p:embeddedFontLst>
    <p:embeddedFont>
      <p:font typeface="Roboto" panose="02000000000000000000" pitchFamily="2" charset="0"/>
      <p:regular r:id="rId8"/>
      <p:bold r:id="rId9"/>
      <p:italic r:id="rId10"/>
      <p:boldItalic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CC6A"/>
    <a:srgbClr val="54585A"/>
    <a:srgbClr val="FFCC00"/>
    <a:srgbClr val="004376"/>
    <a:srgbClr val="F9F6E5"/>
    <a:srgbClr val="FF640F"/>
    <a:srgbClr val="B3A369"/>
    <a:srgbClr val="6D6137"/>
    <a:srgbClr val="003057"/>
    <a:srgbClr val="D6D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78" autoAdjust="0"/>
    <p:restoredTop sz="96317"/>
  </p:normalViewPr>
  <p:slideViewPr>
    <p:cSldViewPr snapToGrid="0" snapToObjects="1">
      <p:cViewPr>
        <p:scale>
          <a:sx n="110" d="100"/>
          <a:sy n="110" d="100"/>
        </p:scale>
        <p:origin x="816" y="45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0FB0-7803-314F-9BE0-3772887DCBDE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5D7CC-4584-7D4D-9AC5-26861B0A2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41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5/6/25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41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5/6/25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5/6/25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pPr/>
              <a:t>5/6/25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233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372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6797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62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686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5/6/25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5/6/25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 userDrawn="1"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612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 userDrawn="1"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83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016554A5-B4DD-7045-B047-B7DA6D1E70A4}" type="datetimeFigureOut">
              <a:rPr lang="en-US" smtClean="0"/>
              <a:pPr/>
              <a:t>5/6/25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3" r:id="rId4"/>
    <p:sldLayoutId id="2147483690" r:id="rId5"/>
    <p:sldLayoutId id="2147483691" r:id="rId6"/>
    <p:sldLayoutId id="2147483692" r:id="rId7"/>
    <p:sldLayoutId id="214748369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tags" Target="../tags/tag3.xml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tags" Target="../tags/tag2.xml"/><Relationship Id="rId16" Type="http://schemas.openxmlformats.org/officeDocument/2006/relationships/image" Target="../media/image18.png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13.png"/><Relationship Id="rId5" Type="http://schemas.openxmlformats.org/officeDocument/2006/relationships/tags" Target="../tags/tag5.xml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tags" Target="../tags/tag4.xml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CC4-8BA4-D145-6D28-7181D4BBF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Phase-field fracture analysis using the </a:t>
            </a:r>
            <a:r>
              <a:rPr lang="en-US" sz="4800" dirty="0" err="1"/>
              <a:t>FEniCS</a:t>
            </a:r>
            <a:r>
              <a:rPr lang="en-US" sz="4800" dirty="0"/>
              <a:t>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2467-1D6D-30DE-402A-35783DB9D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6008" y="4066719"/>
            <a:ext cx="8906692" cy="1404259"/>
          </a:xfrm>
        </p:spPr>
        <p:txBody>
          <a:bodyPr/>
          <a:lstStyle/>
          <a:p>
            <a:r>
              <a:rPr lang="en-US" dirty="0"/>
              <a:t>Tutorial</a:t>
            </a:r>
          </a:p>
          <a:p>
            <a:endParaRPr lang="en-US" dirty="0"/>
          </a:p>
          <a:p>
            <a:r>
              <a:rPr lang="en-US" dirty="0"/>
              <a:t>- Aarosh Dahal</a:t>
            </a:r>
          </a:p>
        </p:txBody>
      </p:sp>
    </p:spTree>
    <p:extLst>
      <p:ext uri="{BB962C8B-B14F-4D97-AF65-F5344CB8AC3E}">
        <p14:creationId xmlns:p14="http://schemas.microsoft.com/office/powerpoint/2010/main" val="3862558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7691" y="-78430"/>
            <a:ext cx="3270250" cy="1014761"/>
          </a:xfrm>
        </p:spPr>
        <p:txBody>
          <a:bodyPr/>
          <a:lstStyle/>
          <a:p>
            <a:r>
              <a:rPr lang="en-US" dirty="0"/>
              <a:t>Surfing Test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8DF2C4B-911E-5185-F3CE-1F93C8F81F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706" y="2926775"/>
            <a:ext cx="4394200" cy="39572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84EE181-E886-E405-FB1C-E8AF6147874A}"/>
              </a:ext>
            </a:extLst>
          </p:cNvPr>
          <p:cNvGrpSpPr/>
          <p:nvPr/>
        </p:nvGrpSpPr>
        <p:grpSpPr>
          <a:xfrm>
            <a:off x="734156" y="965272"/>
            <a:ext cx="4214636" cy="2022771"/>
            <a:chOff x="4116374" y="3005392"/>
            <a:chExt cx="4214636" cy="202277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47FB78B-5438-5B24-B78F-AA2E9AA56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14417"/>
            <a:stretch/>
          </p:blipFill>
          <p:spPr>
            <a:xfrm>
              <a:off x="4656559" y="3005392"/>
              <a:ext cx="3674451" cy="202277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47A5D5-D5D6-7B07-74A4-2D70571D9C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t="46793" r="85197" b="21984"/>
            <a:stretch/>
          </p:blipFill>
          <p:spPr>
            <a:xfrm>
              <a:off x="4116374" y="3515491"/>
              <a:ext cx="579004" cy="575379"/>
            </a:xfrm>
            <a:prstGeom prst="rect">
              <a:avLst/>
            </a:prstGeom>
          </p:spPr>
        </p:pic>
      </p:grpSp>
      <p:grpSp>
        <p:nvGrpSpPr>
          <p:cNvPr id="1064" name="Group 1063">
            <a:extLst>
              <a:ext uri="{FF2B5EF4-FFF2-40B4-BE49-F238E27FC236}">
                <a16:creationId xmlns:a16="http://schemas.microsoft.com/office/drawing/2014/main" id="{242C6FAE-F25E-EFC2-F4C9-5F2E68320842}"/>
              </a:ext>
            </a:extLst>
          </p:cNvPr>
          <p:cNvGrpSpPr/>
          <p:nvPr/>
        </p:nvGrpSpPr>
        <p:grpSpPr>
          <a:xfrm>
            <a:off x="6216650" y="1165103"/>
            <a:ext cx="3968351" cy="1085477"/>
            <a:chOff x="5390038" y="986646"/>
            <a:chExt cx="3968351" cy="108547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8AA0755-4D31-850E-3FAB-F93CF4424589}"/>
                </a:ext>
              </a:extLst>
            </p:cNvPr>
            <p:cNvGrpSpPr/>
            <p:nvPr/>
          </p:nvGrpSpPr>
          <p:grpSpPr>
            <a:xfrm>
              <a:off x="5390038" y="986646"/>
              <a:ext cx="3473604" cy="1085477"/>
              <a:chOff x="4116374" y="3005393"/>
              <a:chExt cx="3473604" cy="1085477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0F2E7B7-B1D9-2BA0-ED75-8794DC626F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 l="14417" r="17259" b="51669"/>
              <a:stretch/>
            </p:blipFill>
            <p:spPr>
              <a:xfrm>
                <a:off x="4656560" y="3005393"/>
                <a:ext cx="2933418" cy="977623"/>
              </a:xfrm>
              <a:prstGeom prst="rect">
                <a:avLst/>
              </a:prstGeom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65E5847C-FDEE-A61B-EDF1-78B5CA383A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 t="46793" r="85197" b="21984"/>
              <a:stretch/>
            </p:blipFill>
            <p:spPr>
              <a:xfrm>
                <a:off x="4116374" y="3515491"/>
                <a:ext cx="579004" cy="575379"/>
              </a:xfrm>
              <a:prstGeom prst="rect">
                <a:avLst/>
              </a:prstGeom>
            </p:spPr>
          </p:pic>
        </p:grp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DF4A39-1258-C538-EAE4-AD99963C32D0}"/>
                </a:ext>
              </a:extLst>
            </p:cNvPr>
            <p:cNvCxnSpPr>
              <a:cxnSpLocks/>
            </p:cNvCxnSpPr>
            <p:nvPr/>
          </p:nvCxnSpPr>
          <p:spPr>
            <a:xfrm>
              <a:off x="5986732" y="1964269"/>
              <a:ext cx="2844560" cy="0"/>
            </a:xfrm>
            <a:prstGeom prst="line">
              <a:avLst/>
            </a:prstGeom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9F0DAAA-ED23-5AD9-DF96-6F7131F98D40}"/>
                </a:ext>
              </a:extLst>
            </p:cNvPr>
            <p:cNvGrpSpPr/>
            <p:nvPr/>
          </p:nvGrpSpPr>
          <p:grpSpPr>
            <a:xfrm>
              <a:off x="6389151" y="1977064"/>
              <a:ext cx="81089" cy="79246"/>
              <a:chOff x="8746320" y="2014757"/>
              <a:chExt cx="81089" cy="79246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C8BE1CE1-532A-7C2E-2A81-A1B99C713389}"/>
                  </a:ext>
                </a:extLst>
              </p:cNvPr>
              <p:cNvSpPr/>
              <p:nvPr/>
            </p:nvSpPr>
            <p:spPr>
              <a:xfrm>
                <a:off x="8770908" y="2014757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C6C83EB-3D02-29FD-B267-D4F44212DA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0124" y="2064330"/>
                <a:ext cx="67285" cy="0"/>
              </a:xfrm>
              <a:prstGeom prst="line">
                <a:avLst/>
              </a:prstGeom>
              <a:ln w="1270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CF5394D1-0CA8-249A-DCAA-035807FA22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46320" y="2060476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E072BB9-3EE1-A3D1-F335-39C360A019E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2775" y="2061654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25333147-10FD-E7CA-910D-60DB6B3383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98009" y="2060475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504AF4D8-BFCA-6CD0-7989-1CC4B47D5A44}"/>
                </a:ext>
              </a:extLst>
            </p:cNvPr>
            <p:cNvGrpSpPr/>
            <p:nvPr/>
          </p:nvGrpSpPr>
          <p:grpSpPr>
            <a:xfrm>
              <a:off x="6929624" y="1975886"/>
              <a:ext cx="81089" cy="79246"/>
              <a:chOff x="8746320" y="2014757"/>
              <a:chExt cx="81089" cy="79246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4B004DB8-56A2-C002-936A-6FCE9DDF0333}"/>
                  </a:ext>
                </a:extLst>
              </p:cNvPr>
              <p:cNvSpPr/>
              <p:nvPr/>
            </p:nvSpPr>
            <p:spPr>
              <a:xfrm>
                <a:off x="8770908" y="2014757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4428975D-F3FB-E933-F955-1A2E891956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0124" y="2064330"/>
                <a:ext cx="67285" cy="0"/>
              </a:xfrm>
              <a:prstGeom prst="line">
                <a:avLst/>
              </a:prstGeom>
              <a:ln w="1270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AD9DFE32-4993-7C2F-5384-5006B2E932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46320" y="2060476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A902390D-1321-D232-F48A-D14A2F2A477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2775" y="2061654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9CAF08BE-8D08-81E9-C902-E0493E9433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98009" y="2060475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E3EB2489-3010-20AF-4171-E8E3C65A502F}"/>
                </a:ext>
              </a:extLst>
            </p:cNvPr>
            <p:cNvGrpSpPr/>
            <p:nvPr/>
          </p:nvGrpSpPr>
          <p:grpSpPr>
            <a:xfrm>
              <a:off x="7406579" y="1977064"/>
              <a:ext cx="81089" cy="79246"/>
              <a:chOff x="8746320" y="2014757"/>
              <a:chExt cx="81089" cy="79246"/>
            </a:xfrm>
          </p:grpSpPr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85ABFD2B-CE1F-F599-6EBB-8999A91D3D04}"/>
                  </a:ext>
                </a:extLst>
              </p:cNvPr>
              <p:cNvSpPr/>
              <p:nvPr/>
            </p:nvSpPr>
            <p:spPr>
              <a:xfrm>
                <a:off x="8770908" y="2014757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02A1EC04-A488-3F4C-71F2-266030CC0F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0124" y="2064330"/>
                <a:ext cx="67285" cy="0"/>
              </a:xfrm>
              <a:prstGeom prst="line">
                <a:avLst/>
              </a:prstGeom>
              <a:ln w="1270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89BF7F82-43BC-604A-08E5-D262BA1104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46320" y="2060476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F8160440-8771-DB68-ECA5-13731EE78C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2775" y="2061654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2D2E618D-B111-AA40-187E-052C8F4384B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98009" y="2060475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32A93E2E-43E6-4DC6-29E8-4CA4F000C18A}"/>
                </a:ext>
              </a:extLst>
            </p:cNvPr>
            <p:cNvGrpSpPr/>
            <p:nvPr/>
          </p:nvGrpSpPr>
          <p:grpSpPr>
            <a:xfrm>
              <a:off x="7872047" y="1974707"/>
              <a:ext cx="81089" cy="79246"/>
              <a:chOff x="8746320" y="2014757"/>
              <a:chExt cx="81089" cy="79246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F52D26C8-650A-F4B7-4881-5EBE03EBF5EF}"/>
                  </a:ext>
                </a:extLst>
              </p:cNvPr>
              <p:cNvSpPr/>
              <p:nvPr/>
            </p:nvSpPr>
            <p:spPr>
              <a:xfrm>
                <a:off x="8770908" y="2014757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4" name="Straight Connector 1023">
                <a:extLst>
                  <a:ext uri="{FF2B5EF4-FFF2-40B4-BE49-F238E27FC236}">
                    <a16:creationId xmlns:a16="http://schemas.microsoft.com/office/drawing/2014/main" id="{A82B4F55-32B8-9C4C-5929-2C4A672277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0124" y="2064330"/>
                <a:ext cx="67285" cy="0"/>
              </a:xfrm>
              <a:prstGeom prst="line">
                <a:avLst/>
              </a:prstGeom>
              <a:ln w="1270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5" name="Straight Connector 1024">
                <a:extLst>
                  <a:ext uri="{FF2B5EF4-FFF2-40B4-BE49-F238E27FC236}">
                    <a16:creationId xmlns:a16="http://schemas.microsoft.com/office/drawing/2014/main" id="{6255EAEC-BE55-CF10-86BA-CA533E242A6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46320" y="2060476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7" name="Straight Connector 1026">
                <a:extLst>
                  <a:ext uri="{FF2B5EF4-FFF2-40B4-BE49-F238E27FC236}">
                    <a16:creationId xmlns:a16="http://schemas.microsoft.com/office/drawing/2014/main" id="{58869944-7B49-BDC8-EADB-D86CA887869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2775" y="2061654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8" name="Straight Connector 1027">
                <a:extLst>
                  <a:ext uri="{FF2B5EF4-FFF2-40B4-BE49-F238E27FC236}">
                    <a16:creationId xmlns:a16="http://schemas.microsoft.com/office/drawing/2014/main" id="{CF40982A-71CF-B7F6-A62E-A8A8B417D5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98009" y="2060475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9" name="Group 1028">
              <a:extLst>
                <a:ext uri="{FF2B5EF4-FFF2-40B4-BE49-F238E27FC236}">
                  <a16:creationId xmlns:a16="http://schemas.microsoft.com/office/drawing/2014/main" id="{C979A45C-8378-2CAF-7706-7F969B022848}"/>
                </a:ext>
              </a:extLst>
            </p:cNvPr>
            <p:cNvGrpSpPr/>
            <p:nvPr/>
          </p:nvGrpSpPr>
          <p:grpSpPr>
            <a:xfrm>
              <a:off x="8313505" y="1973528"/>
              <a:ext cx="81089" cy="79246"/>
              <a:chOff x="8746320" y="2014757"/>
              <a:chExt cx="81089" cy="79246"/>
            </a:xfrm>
          </p:grpSpPr>
          <p:sp>
            <p:nvSpPr>
              <p:cNvPr id="1030" name="Oval 1029">
                <a:extLst>
                  <a:ext uri="{FF2B5EF4-FFF2-40B4-BE49-F238E27FC236}">
                    <a16:creationId xmlns:a16="http://schemas.microsoft.com/office/drawing/2014/main" id="{DA80A7DF-7682-99C1-D11B-59207D6B190E}"/>
                  </a:ext>
                </a:extLst>
              </p:cNvPr>
              <p:cNvSpPr/>
              <p:nvPr/>
            </p:nvSpPr>
            <p:spPr>
              <a:xfrm>
                <a:off x="8770908" y="2014757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31" name="Straight Connector 1030">
                <a:extLst>
                  <a:ext uri="{FF2B5EF4-FFF2-40B4-BE49-F238E27FC236}">
                    <a16:creationId xmlns:a16="http://schemas.microsoft.com/office/drawing/2014/main" id="{942BDF66-3FDB-E6FB-98D0-50F2E2DB56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0124" y="2064330"/>
                <a:ext cx="67285" cy="0"/>
              </a:xfrm>
              <a:prstGeom prst="line">
                <a:avLst/>
              </a:prstGeom>
              <a:ln w="1270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2" name="Straight Connector 1031">
                <a:extLst>
                  <a:ext uri="{FF2B5EF4-FFF2-40B4-BE49-F238E27FC236}">
                    <a16:creationId xmlns:a16="http://schemas.microsoft.com/office/drawing/2014/main" id="{F4629BD1-E543-1E18-4FC3-F6FC204E757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46320" y="2060476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3" name="Straight Connector 1032">
                <a:extLst>
                  <a:ext uri="{FF2B5EF4-FFF2-40B4-BE49-F238E27FC236}">
                    <a16:creationId xmlns:a16="http://schemas.microsoft.com/office/drawing/2014/main" id="{7A1FA41D-C0C3-954D-61E9-49A282CA025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2775" y="2061654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4" name="Straight Connector 1033">
                <a:extLst>
                  <a:ext uri="{FF2B5EF4-FFF2-40B4-BE49-F238E27FC236}">
                    <a16:creationId xmlns:a16="http://schemas.microsoft.com/office/drawing/2014/main" id="{1E0C6297-5B31-907D-ACAF-B6A7AC0C86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98009" y="2060475"/>
                <a:ext cx="22861" cy="32349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42" name="Straight Arrow Connector 1041">
              <a:extLst>
                <a:ext uri="{FF2B5EF4-FFF2-40B4-BE49-F238E27FC236}">
                  <a16:creationId xmlns:a16="http://schemas.microsoft.com/office/drawing/2014/main" id="{6A43CC16-A395-9B14-ECAB-B293E2E9C826}"/>
                </a:ext>
              </a:extLst>
            </p:cNvPr>
            <p:cNvCxnSpPr/>
            <p:nvPr/>
          </p:nvCxnSpPr>
          <p:spPr>
            <a:xfrm>
              <a:off x="8962964" y="1485599"/>
              <a:ext cx="0" cy="488812"/>
            </a:xfrm>
            <a:prstGeom prst="straightConnector1">
              <a:avLst/>
            </a:prstGeom>
            <a:ln w="6350" cap="flat" cmpd="sng" algn="ctr">
              <a:solidFill>
                <a:schemeClr val="accent2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pic>
          <p:nvPicPr>
            <p:cNvPr id="1046" name="Picture 1045" descr="\documentclass{article}&#10;\usepackage{amsmath}&#10;\pagestyle{empty}&#10;\begin{document}&#10;&#10;&#10;5 mm&#10;&#10;\end{document}" title="IguanaTex Picture Display">
              <a:extLst>
                <a:ext uri="{FF2B5EF4-FFF2-40B4-BE49-F238E27FC236}">
                  <a16:creationId xmlns:a16="http://schemas.microsoft.com/office/drawing/2014/main" id="{5568DA6D-B98D-895F-8E10-16AC47A17DCC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037928" y="1695874"/>
              <a:ext cx="320461" cy="91220"/>
            </a:xfrm>
            <a:prstGeom prst="rect">
              <a:avLst/>
            </a:prstGeom>
          </p:spPr>
        </p:pic>
      </p:grpSp>
      <p:sp>
        <p:nvSpPr>
          <p:cNvPr id="1063" name="TextBox 1062">
            <a:extLst>
              <a:ext uri="{FF2B5EF4-FFF2-40B4-BE49-F238E27FC236}">
                <a16:creationId xmlns:a16="http://schemas.microsoft.com/office/drawing/2014/main" id="{C1DC5726-083C-63C0-6506-FA63137630C6}"/>
              </a:ext>
            </a:extLst>
          </p:cNvPr>
          <p:cNvSpPr txBox="1"/>
          <p:nvPr/>
        </p:nvSpPr>
        <p:spPr>
          <a:xfrm>
            <a:off x="589113" y="580273"/>
            <a:ext cx="1384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Problem</a:t>
            </a:r>
          </a:p>
        </p:txBody>
      </p:sp>
      <p:cxnSp>
        <p:nvCxnSpPr>
          <p:cNvPr id="1065" name="Straight Arrow Connector 1064">
            <a:extLst>
              <a:ext uri="{FF2B5EF4-FFF2-40B4-BE49-F238E27FC236}">
                <a16:creationId xmlns:a16="http://schemas.microsoft.com/office/drawing/2014/main" id="{2F186F30-FA46-A185-496A-2B4D4FEA6798}"/>
              </a:ext>
            </a:extLst>
          </p:cNvPr>
          <p:cNvCxnSpPr>
            <a:cxnSpLocks/>
          </p:cNvCxnSpPr>
          <p:nvPr/>
        </p:nvCxnSpPr>
        <p:spPr>
          <a:xfrm>
            <a:off x="4993242" y="1962890"/>
            <a:ext cx="122340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7" name="TextBox 1066">
            <a:extLst>
              <a:ext uri="{FF2B5EF4-FFF2-40B4-BE49-F238E27FC236}">
                <a16:creationId xmlns:a16="http://schemas.microsoft.com/office/drawing/2014/main" id="{FF3ED778-D5C9-A5AB-C950-109A5659B214}"/>
              </a:ext>
            </a:extLst>
          </p:cNvPr>
          <p:cNvSpPr txBox="1"/>
          <p:nvPr/>
        </p:nvSpPr>
        <p:spPr>
          <a:xfrm>
            <a:off x="5001093" y="1612721"/>
            <a:ext cx="1384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Using Symmetry</a:t>
            </a:r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D53C8B0F-EDB4-2616-F61A-6595F52F6FEA}"/>
              </a:ext>
            </a:extLst>
          </p:cNvPr>
          <p:cNvSpPr txBox="1"/>
          <p:nvPr/>
        </p:nvSpPr>
        <p:spPr>
          <a:xfrm>
            <a:off x="589113" y="3947219"/>
            <a:ext cx="1868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Material Parameters</a:t>
            </a:r>
          </a:p>
        </p:txBody>
      </p:sp>
      <p:pic>
        <p:nvPicPr>
          <p:cNvPr id="1074" name="Picture 1073">
            <a:extLst>
              <a:ext uri="{FF2B5EF4-FFF2-40B4-BE49-F238E27FC236}">
                <a16:creationId xmlns:a16="http://schemas.microsoft.com/office/drawing/2014/main" id="{0C9729ED-48E2-0958-FA61-F020D784637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4706" y="3348745"/>
            <a:ext cx="1450568" cy="203456"/>
          </a:xfrm>
          <a:prstGeom prst="rect">
            <a:avLst/>
          </a:prstGeom>
        </p:spPr>
      </p:pic>
      <p:pic>
        <p:nvPicPr>
          <p:cNvPr id="1099" name="Picture 1098" descr="\documentclass{article}&#10;\usepackage{amsmath}&#10;\pagestyle{empty}&#10;\begin{document}&#10;Graphite:\\&#10;Young's Modulus $(E) = 9800$ N/mm$^2$ \\&#10;Poisson's Ratio $(\nu) = 0.13$ N/mm$^2$ \\&#10;Critical Energy Release Rate $(G_c) = 0.091125$ N/mm \\&#10;Tensile Strength $\sigma_{ts} = 27$ N/mm$^2$\\&#10;Compressive Strength $\sigma_{cs} = 77$ N/mm$^2$\\&#10;Localization Length $\epsilon = 0.35$ mm&#10;\end{document}" title="IguanaTex Picture Display">
            <a:extLst>
              <a:ext uri="{FF2B5EF4-FFF2-40B4-BE49-F238E27FC236}">
                <a16:creationId xmlns:a16="http://schemas.microsoft.com/office/drawing/2014/main" id="{4B46C49B-659B-F7B3-C123-E812C320D67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67844" y="4484697"/>
            <a:ext cx="3791581" cy="1318045"/>
          </a:xfrm>
          <a:prstGeom prst="rect">
            <a:avLst/>
          </a:prstGeom>
        </p:spPr>
      </p:pic>
      <p:sp>
        <p:nvSpPr>
          <p:cNvPr id="1100" name="TextBox 1099">
            <a:extLst>
              <a:ext uri="{FF2B5EF4-FFF2-40B4-BE49-F238E27FC236}">
                <a16:creationId xmlns:a16="http://schemas.microsoft.com/office/drawing/2014/main" id="{FDEFF6EF-E9A7-EE71-74A1-5B66AEC23A37}"/>
              </a:ext>
            </a:extLst>
          </p:cNvPr>
          <p:cNvSpPr txBox="1"/>
          <p:nvPr/>
        </p:nvSpPr>
        <p:spPr>
          <a:xfrm>
            <a:off x="5050376" y="3798420"/>
            <a:ext cx="13532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J-Integral</a:t>
            </a:r>
          </a:p>
        </p:txBody>
      </p:sp>
      <p:sp>
        <p:nvSpPr>
          <p:cNvPr id="1101" name="TextBox 1100">
            <a:extLst>
              <a:ext uri="{FF2B5EF4-FFF2-40B4-BE49-F238E27FC236}">
                <a16:creationId xmlns:a16="http://schemas.microsoft.com/office/drawing/2014/main" id="{0074C9AB-A859-FA45-FF50-7467EA2C46AF}"/>
              </a:ext>
            </a:extLst>
          </p:cNvPr>
          <p:cNvSpPr txBox="1"/>
          <p:nvPr/>
        </p:nvSpPr>
        <p:spPr>
          <a:xfrm>
            <a:off x="8698659" y="3798420"/>
            <a:ext cx="13532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Outputs</a:t>
            </a:r>
          </a:p>
        </p:txBody>
      </p:sp>
      <p:pic>
        <p:nvPicPr>
          <p:cNvPr id="1109" name="Picture 1108" descr="\documentclass{article}&#10;\usepackage{amsmath}&#10;\pagestyle{empty}&#10;\begin{document}&#10;\[&#10;G = -\dfrac{\partial \Pi}{\partial a}&#10;\]&#10;\end{document}" title="IguanaTex Picture Display">
            <a:extLst>
              <a:ext uri="{FF2B5EF4-FFF2-40B4-BE49-F238E27FC236}">
                <a16:creationId xmlns:a16="http://schemas.microsoft.com/office/drawing/2014/main" id="{DC740C23-9894-A4F5-1086-D346F4A939B1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5180237" y="4653222"/>
            <a:ext cx="569424" cy="277943"/>
          </a:xfrm>
          <a:prstGeom prst="rect">
            <a:avLst/>
          </a:prstGeom>
        </p:spPr>
      </p:pic>
      <p:pic>
        <p:nvPicPr>
          <p:cNvPr id="1111" name="Picture 1110">
            <a:extLst>
              <a:ext uri="{FF2B5EF4-FFF2-40B4-BE49-F238E27FC236}">
                <a16:creationId xmlns:a16="http://schemas.microsoft.com/office/drawing/2014/main" id="{2697074E-0D44-F38F-9654-FDBB8C4E1DE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090665" y="5692897"/>
            <a:ext cx="2900012" cy="530002"/>
          </a:xfrm>
          <a:prstGeom prst="rect">
            <a:avLst/>
          </a:prstGeom>
        </p:spPr>
      </p:pic>
      <p:grpSp>
        <p:nvGrpSpPr>
          <p:cNvPr id="1119" name="Group 1118">
            <a:extLst>
              <a:ext uri="{FF2B5EF4-FFF2-40B4-BE49-F238E27FC236}">
                <a16:creationId xmlns:a16="http://schemas.microsoft.com/office/drawing/2014/main" id="{D73A27B5-1F5E-31B6-7255-69CAC6004E92}"/>
              </a:ext>
            </a:extLst>
          </p:cNvPr>
          <p:cNvGrpSpPr/>
          <p:nvPr/>
        </p:nvGrpSpPr>
        <p:grpSpPr>
          <a:xfrm>
            <a:off x="6189148" y="4163281"/>
            <a:ext cx="1509366" cy="1492739"/>
            <a:chOff x="6002153" y="4179453"/>
            <a:chExt cx="1509366" cy="1492739"/>
          </a:xfrm>
        </p:grpSpPr>
        <p:pic>
          <p:nvPicPr>
            <p:cNvPr id="1113" name="Picture 1112">
              <a:extLst>
                <a:ext uri="{FF2B5EF4-FFF2-40B4-BE49-F238E27FC236}">
                  <a16:creationId xmlns:a16="http://schemas.microsoft.com/office/drawing/2014/main" id="{85DF67D8-A980-FBE3-C265-7A6D6AD35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002153" y="4179453"/>
              <a:ext cx="1509366" cy="1492739"/>
            </a:xfrm>
            <a:prstGeom prst="rect">
              <a:avLst/>
            </a:prstGeom>
          </p:spPr>
        </p:pic>
        <p:pic>
          <p:nvPicPr>
            <p:cNvPr id="1116" name="Picture 1115" descr="\documentclass{article}&#10;\usepackage{amsmath}&#10;\pagestyle{empty}&#10;\begin{document}&#10;$dS$&#10;\end{document}" title="IguanaTex Picture Display">
              <a:extLst>
                <a:ext uri="{FF2B5EF4-FFF2-40B4-BE49-F238E27FC236}">
                  <a16:creationId xmlns:a16="http://schemas.microsoft.com/office/drawing/2014/main" id="{FCE86CAB-D049-5804-8AA4-BE04E025E43E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5"/>
            <a:stretch>
              <a:fillRect/>
            </a:stretch>
          </p:blipFill>
          <p:spPr>
            <a:xfrm>
              <a:off x="6713811" y="4616107"/>
              <a:ext cx="148926" cy="96364"/>
            </a:xfrm>
            <a:prstGeom prst="rect">
              <a:avLst/>
            </a:prstGeom>
          </p:spPr>
        </p:pic>
        <p:pic>
          <p:nvPicPr>
            <p:cNvPr id="1118" name="Picture 1117">
              <a:extLst>
                <a:ext uri="{FF2B5EF4-FFF2-40B4-BE49-F238E27FC236}">
                  <a16:creationId xmlns:a16="http://schemas.microsoft.com/office/drawing/2014/main" id="{2B8B1EB0-1B49-8F45-3F21-7BA564D5D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959587" y="4618895"/>
              <a:ext cx="244738" cy="187153"/>
            </a:xfrm>
            <a:prstGeom prst="rect">
              <a:avLst/>
            </a:prstGeom>
          </p:spPr>
        </p:pic>
      </p:grpSp>
      <p:pic>
        <p:nvPicPr>
          <p:cNvPr id="1130" name="Picture 1129" descr="\documentclass{article}&#10;\usepackage{amsmath}&#10;\pagestyle{empty}&#10;\begin{document}&#10;\begin{itemize}&#10;\item Comparison of $G (\text{or}\, J)$ with $G_c$&#10;\item Visualization of fields using Paraview&#10;\end{itemize}&#10;\end{document}" title="IguanaTex Picture Display">
            <a:extLst>
              <a:ext uri="{FF2B5EF4-FFF2-40B4-BE49-F238E27FC236}">
                <a16:creationId xmlns:a16="http://schemas.microsoft.com/office/drawing/2014/main" id="{6870E807-1CD2-BE78-2CAA-EC46B83FB6A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8768967" y="4238043"/>
            <a:ext cx="2807455" cy="4808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A67680-29FC-FE6D-8379-FD640053724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563634" y="4855969"/>
            <a:ext cx="636766" cy="18715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EADFA4B-C4BE-46E3-5DE6-73BEE65A05A0}"/>
              </a:ext>
            </a:extLst>
          </p:cNvPr>
          <p:cNvGrpSpPr/>
          <p:nvPr/>
        </p:nvGrpSpPr>
        <p:grpSpPr>
          <a:xfrm rot="16200000">
            <a:off x="9664118" y="1635577"/>
            <a:ext cx="81089" cy="79246"/>
            <a:chOff x="8746320" y="2014757"/>
            <a:chExt cx="81089" cy="79246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EF8A62B6-6E94-A96E-0441-FAAC5DD0A431}"/>
                </a:ext>
              </a:extLst>
            </p:cNvPr>
            <p:cNvSpPr/>
            <p:nvPr/>
          </p:nvSpPr>
          <p:spPr>
            <a:xfrm>
              <a:off x="8770908" y="2014757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A00E947-77D3-E6E4-E11E-34912E509576}"/>
                </a:ext>
              </a:extLst>
            </p:cNvPr>
            <p:cNvCxnSpPr>
              <a:cxnSpLocks/>
            </p:cNvCxnSpPr>
            <p:nvPr/>
          </p:nvCxnSpPr>
          <p:spPr>
            <a:xfrm>
              <a:off x="8760124" y="2064330"/>
              <a:ext cx="67285" cy="0"/>
            </a:xfrm>
            <a:prstGeom prst="line">
              <a:avLst/>
            </a:prstGeom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D916061-01D0-91BC-B80F-2FD316AD371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46320" y="2060476"/>
              <a:ext cx="22861" cy="32349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F588A95-A863-7EE7-0460-C4855BABD9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2775" y="2061654"/>
              <a:ext cx="22861" cy="32349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0B8C864-64CB-55CB-8584-A0BE1951058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98009" y="2060475"/>
              <a:ext cx="22861" cy="32349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E53BB9A-B946-4649-A3C8-178670317C3D}"/>
              </a:ext>
            </a:extLst>
          </p:cNvPr>
          <p:cNvGrpSpPr/>
          <p:nvPr/>
        </p:nvGrpSpPr>
        <p:grpSpPr>
          <a:xfrm>
            <a:off x="9601920" y="2148014"/>
            <a:ext cx="81089" cy="79246"/>
            <a:chOff x="8746320" y="2014757"/>
            <a:chExt cx="81089" cy="79246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81DCFDD-9E06-01BD-F993-84EED27867AB}"/>
                </a:ext>
              </a:extLst>
            </p:cNvPr>
            <p:cNvSpPr/>
            <p:nvPr/>
          </p:nvSpPr>
          <p:spPr>
            <a:xfrm>
              <a:off x="8770908" y="2014757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C5CA5CA-D346-B7AD-37AF-D0CB501033D0}"/>
                </a:ext>
              </a:extLst>
            </p:cNvPr>
            <p:cNvCxnSpPr>
              <a:cxnSpLocks/>
            </p:cNvCxnSpPr>
            <p:nvPr/>
          </p:nvCxnSpPr>
          <p:spPr>
            <a:xfrm>
              <a:off x="8760124" y="2064330"/>
              <a:ext cx="67285" cy="0"/>
            </a:xfrm>
            <a:prstGeom prst="line">
              <a:avLst/>
            </a:prstGeom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9A486C0-6970-DC71-A15A-7CF75CA0FF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46320" y="2060476"/>
              <a:ext cx="22861" cy="32349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0640A3B-D4A1-8070-767A-3D48520D03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2775" y="2061654"/>
              <a:ext cx="22861" cy="32349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B036546-4FD8-DB75-15DF-A2C49BA724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98009" y="2060475"/>
              <a:ext cx="22861" cy="32349"/>
            </a:xfrm>
            <a:prstGeom prst="line">
              <a:avLst/>
            </a:prstGeom>
            <a:ln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207534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09.374"/>
  <p:tag name="ORIGINALWIDTH" val="2903.637"/>
  <p:tag name="OUTPUTTYPE" val="PNG"/>
  <p:tag name="IGUANATEXVERSION" val="161"/>
  <p:tag name="LATEXADDIN" val="\documentclass{article}&#10;\usepackage{amsmath}&#10;\pagestyle{empty}&#10;\begin{document}&#10;Graphite:\\&#10;Young's Modulus $(E) = 9800$ N/mm$^2$ \\&#10;Poisson's Ratio $(\nu) = 0.13$ N/mm$^2$ \\&#10;Critical Energy Release Rate $(G_c) = 0.091125$ N/mm \\&#10;Tensile Strength $\sigma_{ts} = 27$ N/mm$^2$\\&#10;Compressive Strength $\sigma_{cs} = 77$ N/mm$^2$\\&#10;Localization Length $\epsilon = 0.35$ mm&#10;\end{document}"/>
  <p:tag name="IGUANATEXSIZE" val="20"/>
  <p:tag name="IGUANATEXCURSOR" val="222"/>
  <p:tag name="TRANSPARENCY" val="True"/>
  <p:tag name="LATEXENGINEID" val="0"/>
  <p:tag name="TEMPFOLDER" val="C:\Users\adahal8\Desktop\Programs\miktex\"/>
  <p:tag name="LATEXFORMHEIGHT" val="320"/>
  <p:tag name="LATEXFORMWIDTH" val="385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61.7173"/>
  <p:tag name="ORIGINALWIDTH" val="536.183"/>
  <p:tag name="OUTPUTTYPE" val="PNG"/>
  <p:tag name="IGUANATEXVERSION" val="161"/>
  <p:tag name="LATEXADDIN" val="\documentclass{article}&#10;\usepackage{amsmath}&#10;\pagestyle{empty}&#10;\begin{document}&#10;\[&#10;G = -\dfrac{\partial \Pi}{\partial a}&#10;\]&#10;\end{document}"/>
  <p:tag name="IGUANATEXSIZE" val="20"/>
  <p:tag name="IGUANATEXCURSOR" val="123"/>
  <p:tag name="TRANSPARENCY" val="True"/>
  <p:tag name="LATEXENGINEID" val="0"/>
  <p:tag name="TEMPFOLDER" val="C:\Users\adahal8\Desktop\Programs\miktex\"/>
  <p:tag name="LATEXFORMHEIGHT" val="320"/>
  <p:tag name="LATEXFORMWIDTH" val="385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68.2039"/>
  <p:tag name="ORIGINALWIDTH" val="2149.981"/>
  <p:tag name="OUTPUTTYPE" val="PNG"/>
  <p:tag name="IGUANATEXVERSION" val="161"/>
  <p:tag name="LATEXADDIN" val="\documentclass{article}&#10;\usepackage{amsmath}&#10;\pagestyle{empty}&#10;\begin{document}&#10;\begin{itemize}&#10;\item Comparison of $G (\text{or}\, J)$ with $G_c$&#10;\item Visualization of fields using Paraview&#10;\end{itemize}&#10;\end{document}"/>
  <p:tag name="IGUANATEXSIZE" val="20"/>
  <p:tag name="IGUANATEXCURSOR" val="131"/>
  <p:tag name="TRANSPARENCY" val="True"/>
  <p:tag name="LATEXENGINEID" val="0"/>
  <p:tag name="TEMPFOLDER" val="C:\Users\adahal8\Desktop\Programs\miktex\"/>
  <p:tag name="LATEXFORMHEIGHT" val="320"/>
  <p:tag name="LATEXFORMWIDTH" val="385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90.73866"/>
  <p:tag name="ORIGINALWIDTH" val="140.2324"/>
  <p:tag name="OUTPUTTYPE" val="PNG"/>
  <p:tag name="IGUANATEXVERSION" val="161"/>
  <p:tag name="LATEXADDIN" val="\documentclass{article}&#10;\usepackage{amsmath}&#10;\pagestyle{empty}&#10;\begin{document}&#10;$dS$&#10;\end{document}"/>
  <p:tag name="IGUANATEXSIZE" val="20"/>
  <p:tag name="IGUANATEXCURSOR" val="83"/>
  <p:tag name="TRANSPARENCY" val="True"/>
  <p:tag name="LATEXENGINEID" val="0"/>
  <p:tag name="TEMPFOLDER" val="C:\Users\adahal8\Desktop\Programs\miktex\"/>
  <p:tag name="LATEXFORMHEIGHT" val="320"/>
  <p:tag name="LATEXFORMWIDTH" val="385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6.23921"/>
  <p:tag name="ORIGINALWIDTH" val="302.9621"/>
  <p:tag name="OUTPUTTYPE" val="PNG"/>
  <p:tag name="IGUANATEXVERSION" val="161"/>
  <p:tag name="LATEXADDIN" val="\documentclass{article}&#10;\usepackage{amsmath}&#10;\pagestyle{empty}&#10;\begin{document}&#10;&#10;&#10;5 mm&#10;&#10;\end{document}"/>
  <p:tag name="IGUANATEXSIZE" val="20"/>
  <p:tag name="IGUANATEXCURSOR" val="86"/>
  <p:tag name="TRANSPARENCY" val="True"/>
  <p:tag name="LATEXENGINEID" val="0"/>
  <p:tag name="TEMPFOLDER" val="C:\Users\adahal8\Desktop\Programs\miktex\"/>
  <p:tag name="LATEXFORMHEIGHT" val="320"/>
  <p:tag name="LATEXFORMWIDTH" val="385"/>
  <p:tag name="LATEXFORMWRAP" val="True"/>
  <p:tag name="BITMAPVECTOR" val="0"/>
</p:tagLst>
</file>

<file path=ppt/theme/theme1.xml><?xml version="1.0" encoding="utf-8"?>
<a:theme xmlns:a="http://schemas.openxmlformats.org/drawingml/2006/main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10324</TotalTime>
  <Words>21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Calibri</vt:lpstr>
      <vt:lpstr>Arial</vt:lpstr>
      <vt:lpstr>Roboto</vt:lpstr>
      <vt:lpstr>Title Page</vt:lpstr>
      <vt:lpstr>Dividers</vt:lpstr>
      <vt:lpstr>Content Page</vt:lpstr>
      <vt:lpstr>Phase-field fracture analysis using the FEniCS library</vt:lpstr>
      <vt:lpstr>Surfing Test</vt:lpstr>
    </vt:vector>
  </TitlesOfParts>
  <Company>Georgia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 and Charts  Style Guide</dc:title>
  <dc:creator>Perez, Raul N</dc:creator>
  <cp:lastModifiedBy>Dahal, Aarosh</cp:lastModifiedBy>
  <cp:revision>117</cp:revision>
  <dcterms:created xsi:type="dcterms:W3CDTF">2022-08-24T13:02:54Z</dcterms:created>
  <dcterms:modified xsi:type="dcterms:W3CDTF">2025-05-06T23:52:15Z</dcterms:modified>
</cp:coreProperties>
</file>

<file path=docProps/thumbnail.jpeg>
</file>